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10" r:id="rId2"/>
    <p:sldMasterId id="2147483712" r:id="rId3"/>
    <p:sldMasterId id="2147483724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79" r:id="rId10"/>
    <p:sldId id="275" r:id="rId11"/>
    <p:sldId id="276" r:id="rId12"/>
    <p:sldId id="277" r:id="rId13"/>
    <p:sldId id="280" r:id="rId14"/>
    <p:sldId id="281" r:id="rId15"/>
    <p:sldId id="261" r:id="rId16"/>
    <p:sldId id="282" r:id="rId17"/>
    <p:sldId id="262" r:id="rId18"/>
    <p:sldId id="263" r:id="rId19"/>
    <p:sldId id="268" r:id="rId20"/>
    <p:sldId id="278" r:id="rId21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Freestyle Script" panose="030804020302050B0404" pitchFamily="66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40" autoAdjust="0"/>
  </p:normalViewPr>
  <p:slideViewPr>
    <p:cSldViewPr>
      <p:cViewPr varScale="1">
        <p:scale>
          <a:sx n="53" d="100"/>
          <a:sy n="53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08T15:48:44.62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39,'0'0,"0"0,0 0,43 0,-43 0,0 0,42 0,0 0,2 0,-2 0,-42 0,42 0,-42 0,43 0,-1 0,-42 0,0 0,42 0,-42 0,43 0,-43 0,0 21,42-21,-42 0,43 0,-43 0,43 0,-1 0,85 0,-85 0,2 0,40 0,-41 0,-1 0,85 0,-84 0,0 0,-1 0,0 0,43 0,-85 0,42 0,44 0,-44 0,1 0,-1 0,0 0,-42 0,43 0,-43 0,85 0,-85 0,0 0,43 0,-1 0,-42 0,42 0,1 0,-1 0,44 0,-86 0,42 0,0 0,85 0,-84 0,0 0,42 0,-43 0,-42 0,85 0,-43 0,-42 0,42 0,-42 0,44 0,-2 0,0 0,1 0,-43 0,42 0,-42 0,42 0,1 0,0 0,-1 0,1 0,-1 0,0 0,171 0,-171 0,43 0,-85 0,128 0,-86 0,128 0,-128 0,0 0,2 0,40 0,-84 0,43 0,-1 0,43 0,-42 0,-1 0,-42 0,43 0,-1 0,-42 0,42 0,43 0,-85 0,86 0,-44 0,-42 0,42 0,1 0,84 22,-84-22,-1 0,85 0,-127 22,85-22,85 0,-127 0,41 0,-41 22,42-1,-42-21,-1 0,0 0,1 0,-1 0,-42 0,43 0,-43 0,85 0,-85 0,42 0,-42 0,43 0,-1 0,-42 0,85 0,-42 0,-43 0,127 0,-127 0,42 0,1 0,-1 0,-42 0,43 0,0 0,-43 0,84-21,-84 21,43 0,-43 0,42 0,0 0,-42 0,86 0,-44 0,1 0,41 0,-84 0,43 0,-1 0,86-44,-128 44,85 0,43-22,-86 22,0-21,1 21,-1 0,0 0,-42 0,0 0,43 0,-43-23,42 23,1 0,127 0,-128 0,44 0,-86 0,127 0,-85 0,0 0,86 0,-43 0,-43 0,43 0,43 0,-128 0,42 0,1 0,-43 0,127 0,-85 0,128 0,-85 0,-43 0,44 0,83 23,-126-2,0-21,84 0,-85 0,-42 0,43 0,-1 0,0 0,86 22,-85-22,-1 22,43-22,43 0,-86 0,-42 0,85 0,-85 0,42 0,0 0,171 0,-85 0,-1 0,86 0,-129 0,-41 0,-1 0,0 0,1 0,-43 0,43 0,-1 0,1 0,-1 0,0 0,1 0,-43 0,42 0,0 0,-42 0,0 0,86 0,-86 0,0 0,42 0,43 0,0-22,0 22,0 0,128 0,-171 0,43 0,127 0,-127 0,0 0,-43 0,1 0,-43 0,43 0,-1 0,0 0,-42-22,43 22,-1 0,-42 0,0 0,42-21,-42 21,43 0,-43 0,43 0,-43 0,42 0,1 0,-1 0,43 0,85 0,-128 0,43 0,43 0,-86 0,1 0,41 0,87 0,-129 0,0 0,-42 0,43 0,169 0,-169 0,41 0,44 0,-85 0,-1 0,0 0,1 0,41 0,2 0,-44 0,1 0,-43 0,42 0,-42 0,0 0,42 0,-42 0,43 0,-1 0,-42 0,43 0,-43 0,43 0,-43 0,0 0,42 0,-42 0,42 0,-42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5T01:48:48.10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32,'0'0,"0"0,0 0,29 0,-29 0,0 0,28 0,0 0,2 0,-3 0,-27 0,29 0,-29 0,28 0,1 0,-29 0,0 0,28 0,-28 0,29 0,-29 0,0 20,28-20,-28 0,29 0,-29 0,28 0,1 0,56 0,-57 0,1 0,27 0,-27 0,0 0,56 0,-57 0,1 0,-1 0,1 0,27 0,-56 0,29 0,28 0,-29 0,1 0,-1 0,1 0,-29 0,28 0,-28 0,57 0,-57 0,0 0,29 0,-1 0,-28 0,28 0,1 0,0 0,28 0,-57 0,28 0,0 0,57 0,-56 0,-1 0,30 0,-30 0,-28 0,57 0,-29 0,-28 0,28 0,-28 0,29 0,-1 0,1 0,-1 0,-28 0,29 0,-29 0,28 0,1 0,-1 0,0 0,1 0,0 0,-2 0,117 0,-117 0,30 0,-57 0,86 0,-58 0,86 0,-85 0,-1 0,0 0,29 0,-57 0,29 0,-1 0,29 0,-28 0,-1 0,-28 0,29 0,-1 0,-28 0,28 0,30 0,-58 0,57 0,-30 0,-27 0,29 0,0 0,56 18,-57-18,1 0,56 0,-85 20,57-20,57 0,-86 0,29 0,-28 20,27-1,-27-19,0 0,-1 0,1 0,-1 0,-28 0,28 0,-28 0,57 0,-57 0,28 0,-28 0,30 0,-3 0,-27 0,58 0,-30 0,-28 0,85 0,-85 0,29 0,-1 0,1 0,-29 0,28 0,1 0,-29 0,56-19,-56 19,29 0,-29 0,28 0,0 0,-28 0,58 0,-30 0,1 0,27 0,-56 0,29 0,-1 0,57-40,-85 40,58 0,27-18,-57 18,1-20,-1 20,1 0,-1 0,-28 0,0 0,29 0,-29-19,28 19,1 0,84 0,-84 0,28 0,-57 0,85 0,-56 0,-1 0,57 0,-28 0,-29 0,29 0,29 0,-86 0,28 0,1 0,-29 0,85 0,-56 0,84 0,-56 0,-29 0,30 0,55 19,-84 1,-1-20,57 0,-56 0,-29 0,29 0,-1 0,0 0,58 18,-58-18,1 20,28-20,28 0,-56 0,-29 0,57 0,-57 0,28 0,0 0,114 0,-56 0,-1 0,57 0,-85 0,-28 0,-1 0,1 0,-1 0,-28 0,29 0,-2 0,3 0,-2 0,0 0,1 0,-29 0,29 0,-2 0,-27 0,0 0,58 0,-58 0,0 0,28 0,29 0,0-20,0 20,0 0,85 0,-114 0,29 0,85 0,-84 0,-1 0,-29 0,0 0,-28 0,29 0,-1 0,0 0,-28-18,29 18,-1 0,-28 0,0 0,29-20,-29 20,29 0,-29 0,28 0,-28 0,28 0,1 0,-1 0,29 0,57 0,-86 0,29 0,29 0,-58 0,1 0,27 0,59 0,-88 0,2 0,-29 0,29 0,113 0,-114 0,29 0,28 0,-56 0,-1 0,1 0,-1 0,29 0,0 0,-29 0,1 0,-29 0,29 0,-29 0,0 0,27 0,-27 0,30 0,-3 0,-27 0,29 0,-29 0,29 0,-29 0,0 0,28 0,-28 0,28 0,-28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5T01:49:12.75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32,'0'0,"0"0,0 0,7 0,-7 0,0 0,7 0,-1 0,1 0,0 0,-7 0,7 0,-7 0,7 0,0 0,-7 0,0 0,6 0,-6 0,7 0,-7 0,0 20,7-20,-7 0,7 0,-7 0,7 0,0 0,13 0,-13 0,0 0,6 0,-6 0,0 0,14 0,-15 0,1 0,0 0,0 0,7 0,-14 0,6 0,8 0,-7 0,0 0,-1 0,1 0,-7 0,7 0,-7 0,14 0,-14 0,0 0,7 0,-1 0,-6 0,7 0,0 0,0 0,7 0,-14 0,6 0,1 0,14 0,-14 0,-1 0,8 0,-7 0,-7 0,14 0,-8 0,-6 0,7 0,-7 0,7 0,0 0,0 0,0 0,-7 0,6 0,-6 0,7 0,0 0,0 0,0 0,0 0,-1 0,1 0,27 0,-27 0,7 0,-14 0,20 0,-13 0,20 0,-20 0,0 0,0 0,6 0,-13 0,7 0,0 0,7 0,-7 0,-1 0,-6 0,7 0,0 0,-7 0,7 0,7 0,-14 0,13 0,-6 0,-7 0,7 0,0 0,13 19,-13-19,0 0,13 0,-20 19,14-19,13 0,-20 0,7 0,-7 20,6-1,-6-19,0 0,0 0,0 0,-1 0,-6 0,7 0,-7 0,14 0,-14 0,7 0,-7 0,7 0,-1 0,-6 0,14 0,-7 0,-7 0,20 0,-20 0,7 0,0 0,0 0,-7 0,7 0,0 0,-7 0,13-19,-13 19,7 0,-7 0,7 0,0 0,-7 0,13 0,-6 0,0 0,7 0,-14 0,6 0,1 0,14-39,-21 39,13 0,8-19,-14 19,-1-20,1 20,0 0,0 0,-7 0,0 0,7 0,-7-19,7 19,-1 0,21 0,-20 0,6 0,-13 0,21 0,-14 0,-1 0,15 0,-7 0,-8 0,8 0,7 0,-21 0,6 0,1 0,-7 0,21 0,-15 0,22 0,-15 0,-6 0,7 0,13 19,-20 1,0-20,13 0,-13 0,-7 0,7 0,0 0,0 0,13 19,-13-19,0 19,7-19,6 0,-13 0,-7 0,14 0,-14 0,6 0,1 0,27 0,-13 0,-1 0,14 0,-20 0,-7 0,0 0,-1 0,1 0,-7 0,7 0,0 0,0 0,0 0,-1 0,1 0,-7 0,7 0,0 0,-7 0,0 0,14 0,-14 0,0 0,6 0,8 0,0-19,-1 19,1 0,20 0,-27 0,7 0,20 0,-21 0,1 0,-7 0,0 0,-7 0,7 0,-1 0,1 0,-7-19,7 19,0 0,-7 0,0 0,7-20,-7 20,7 0,-7 0,6 0,-6 0,7 0,0 0,0 0,7 0,13 0,-20 0,6 0,8 0,-14 0,0 0,6 0,14 0,-20 0,0 0,-7 0,7 0,27 0,-27 0,6 0,8 0,-14 0,0 0,-1 0,1 0,7 0,0 0,-8 0,1 0,-7 0,7 0,-7 0,0 0,7 0,-7 0,7 0,0 0,-7 0,6 0,-6 0,7 0,-7 0,0 0,7 0,-7 0,7 0,-7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E0213-2005-40F0-9EB5-A7614895C962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CF4B-639E-447A-BCA0-4390C15E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CF4B-639E-447A-BCA0-4390C15E4A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4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CF4B-639E-447A-BCA0-4390C15E4A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CF4B-639E-447A-BCA0-4390C15E4A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Freestyle Script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33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EF610761-916C-47AF-9411-4298606F1F34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18D9233-DC75-4178-9FD6-788F1E0D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761-916C-47AF-9411-4298606F1F34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9233-DC75-4178-9FD6-788F1E0DB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February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talic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98792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760648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2"/>
            <a:ext cx="4114800" cy="4760648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4"/>
            <a:ext cx="4114800" cy="4073525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117974" cy="4073525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D175CD-7302-424C-8F74-C44EA7DC4C73}" type="datetime1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2/14/2014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Steven J. Wallace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6C5DFD-4BC8-44B6-959E-F99E0FCB76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FC29-F95B-440E-88E5-EB57D11C3420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C6CE-D15A-4027-9249-9994505BFD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Expository</a:t>
            </a:r>
            <a:r>
              <a:rPr lang="en-US" sz="6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Excerpts</a:t>
            </a:r>
            <a:b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</a:br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From Acts 2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Verses Are From The </a:t>
            </a:r>
            <a:r>
              <a:rPr lang="en-US" sz="2400" dirty="0" err="1" smtClean="0"/>
              <a:t>NKJV</a:t>
            </a:r>
            <a:r>
              <a:rPr lang="en-US" sz="2400" dirty="0" smtClean="0"/>
              <a:t> Unless Noted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64339" y="3974068"/>
            <a:ext cx="250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(PART 1; Acts 2:1-13)</a:t>
            </a:r>
            <a:endParaRPr lang="en-US" b="1" dirty="0"/>
          </a:p>
        </p:txBody>
      </p:sp>
      <p:pic>
        <p:nvPicPr>
          <p:cNvPr id="2050" name="Picture 2" descr="C:\Users\Steven\AppData\Local\Microsoft\Windows\Temporary Internet Files\Content.IE5\2U9RUMRX\MP9004001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86000" cy="31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Adobe Gothic Std B" pitchFamily="34" charset="-128"/>
                <a:ea typeface="Adobe Gothic Std B" pitchFamily="34" charset="-128"/>
              </a:rPr>
              <a:t>Speaking In Tongues?</a:t>
            </a:r>
            <a:endParaRPr lang="en-US" dirty="0">
              <a:ln>
                <a:solidFill>
                  <a:sysClr val="windowText" lastClr="000000"/>
                </a:solidFill>
              </a:ln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2:1-4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CC53-8907-433B-818C-90AF85643D6C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7" name="Picture 3" descr="C:\Users\Steven\AppData\Local\Microsoft\Windows\Temporary Internet Files\Content.IE5\UDG5D4CG\MC9003117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01" y="660157"/>
            <a:ext cx="3429000" cy="27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1295400"/>
            <a:ext cx="1218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???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5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Speaking in Tongues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ll Gothic Std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  <a:t>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  <a:t>ne of nine gifts given by the Holy Spirit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  <a:t>(1 Cor. 12:7-11)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  <a:t>B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  <a:t>eneficial to the church only if interpreted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  <a:t>(1 Cor. 14:5; 19)</a:t>
            </a:r>
          </a:p>
          <a:p>
            <a:pPr lvl="1"/>
            <a:r>
              <a:rPr lang="en-US" sz="2400" dirty="0" smtClean="0"/>
              <a:t>Without “understanding” is like speaking in the air (14:9)</a:t>
            </a:r>
          </a:p>
          <a:p>
            <a:pPr lvl="1"/>
            <a:r>
              <a:rPr lang="en-US" sz="2400" dirty="0" smtClean="0"/>
              <a:t>Were able to be interpreted (14:27, 28)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  <a:t>A temporary gift (1 Cor. 12:31; 13:8-13)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ll Gothic Std Black" pitchFamily="34" charset="0"/>
              </a:rPr>
              <a:t>Has always been speaking intelligent words in another language (14:10, 11)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ell Gothic Std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9FD-3690-46E4-8715-EEF4E13C9EC0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Apostles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Filled with Holy Spirit (2:4)</a:t>
            </a:r>
          </a:p>
          <a:p>
            <a:r>
              <a:rPr lang="en-US" dirty="0" smtClean="0"/>
              <a:t>Speak with other tongues (2:4)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Multitude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Confused (2:6)</a:t>
            </a:r>
          </a:p>
          <a:p>
            <a:r>
              <a:rPr lang="en-US" dirty="0" smtClean="0"/>
              <a:t>Heard in own language (2:6, 8, 11)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798403"/>
            <a:ext cx="83820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“Tongues” Equal “Languages”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D253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Speaking in Tongues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23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God keeps his promises!</a:t>
            </a:r>
            <a:endParaRPr lang="en-US" dirty="0"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ll Gothic Std Blac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When God Promises: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ll Gothic Std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ell Gothic Std Black" pitchFamily="34" charset="0"/>
              </a:rPr>
              <a:t>To raise the dead…</a:t>
            </a:r>
          </a:p>
          <a:p>
            <a:pPr lvl="1"/>
            <a:r>
              <a:rPr lang="en-US" sz="3200" dirty="0" smtClean="0"/>
              <a:t>He will (Acts 24:15)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ell Gothic Std Black" pitchFamily="34" charset="0"/>
              </a:rPr>
              <a:t>To judge the living and the dead…</a:t>
            </a:r>
          </a:p>
          <a:p>
            <a:pPr lvl="1"/>
            <a:r>
              <a:rPr lang="en-US" sz="3200" dirty="0" smtClean="0"/>
              <a:t>He will (Acts 10:42; 2 Tim. 4:1)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ell Gothic Std Black" pitchFamily="34" charset="0"/>
              </a:rPr>
              <a:t>To destroy those who do not obey the gospel…</a:t>
            </a:r>
          </a:p>
          <a:p>
            <a:pPr lvl="1"/>
            <a:r>
              <a:rPr lang="en-US" sz="3200" dirty="0" smtClean="0"/>
              <a:t>He will (2 Thess. 1:8, 9; Rev. 20:12-15)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ell Gothic Std Black" pitchFamily="34" charset="0"/>
              </a:rPr>
              <a:t>To save His people…</a:t>
            </a:r>
          </a:p>
          <a:p>
            <a:pPr lvl="1"/>
            <a:r>
              <a:rPr lang="en-US" sz="3200" dirty="0" smtClean="0"/>
              <a:t>He will (Rev. 21:5-7)</a:t>
            </a:r>
          </a:p>
        </p:txBody>
      </p:sp>
    </p:spTree>
    <p:extLst>
      <p:ext uri="{BB962C8B-B14F-4D97-AF65-F5344CB8AC3E}">
        <p14:creationId xmlns:p14="http://schemas.microsoft.com/office/powerpoint/2010/main" val="1811266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2) Man’s Slow Heart (2:12, 13)</a:t>
            </a:r>
            <a:endParaRPr lang="en-US" sz="4400" dirty="0"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ll Gothic Std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Bell Gothic Std Black" pitchFamily="34" charset="0"/>
              </a:rPr>
              <a:t>Some amazed and perplexed…others mock</a:t>
            </a:r>
          </a:p>
          <a:p>
            <a:r>
              <a:rPr lang="en-US" sz="2800" dirty="0" smtClean="0"/>
              <a:t>Should realize that men are sometimes slow to recognize the power of God</a:t>
            </a:r>
          </a:p>
          <a:p>
            <a:r>
              <a:rPr lang="en-US" sz="2800" dirty="0" smtClean="0"/>
              <a:t>Some will run to the absurd to quickly dismiss and deride the truth</a:t>
            </a:r>
          </a:p>
          <a:p>
            <a:pPr lvl="1"/>
            <a:r>
              <a:rPr lang="en-US" sz="2600" dirty="0" smtClean="0"/>
              <a:t>Tactic: </a:t>
            </a:r>
            <a:r>
              <a:rPr lang="en-US" sz="2600" i="1" dirty="0" smtClean="0"/>
              <a:t>slander the messenger </a:t>
            </a:r>
            <a:r>
              <a:rPr lang="en-US" sz="2600" dirty="0" smtClean="0"/>
              <a:t>(1 Kin. 18:17; Matt. 9:34; 11:19; Acts 24:5)</a:t>
            </a:r>
          </a:p>
          <a:p>
            <a:pPr lvl="1"/>
            <a:r>
              <a:rPr lang="en-US" sz="2600" dirty="0" smtClean="0"/>
              <a:t>Tactic: </a:t>
            </a:r>
            <a:r>
              <a:rPr lang="en-US" sz="2600" i="1" dirty="0" smtClean="0"/>
              <a:t>mock the messenger</a:t>
            </a:r>
            <a:r>
              <a:rPr lang="en-US" sz="2600" dirty="0" smtClean="0"/>
              <a:t>, “And when they heard of the resurrection of the dead, some mocked, while others said, ‘We will hear you again on this matter’” (Acts 17:32; cf. Heb. 11:36)</a:t>
            </a:r>
          </a:p>
        </p:txBody>
      </p:sp>
    </p:spTree>
    <p:extLst>
      <p:ext uri="{BB962C8B-B14F-4D97-AF65-F5344CB8AC3E}">
        <p14:creationId xmlns:p14="http://schemas.microsoft.com/office/powerpoint/2010/main" val="2614448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Bell Gothic Std Black" pitchFamily="34" charset="0"/>
              </a:rPr>
              <a:t>Some amazed and perplexed…others mock</a:t>
            </a:r>
          </a:p>
          <a:p>
            <a:r>
              <a:rPr lang="en-US" sz="2800" dirty="0" smtClean="0"/>
              <a:t>Should realize that men are sometimes slow to recognize the power of God</a:t>
            </a:r>
          </a:p>
          <a:p>
            <a:r>
              <a:rPr lang="en-US" sz="2800" dirty="0" smtClean="0"/>
              <a:t>Some will run to the absurd to quickly dismiss and deride the truth</a:t>
            </a:r>
            <a:endParaRPr lang="en-US" sz="3200" dirty="0"/>
          </a:p>
          <a:p>
            <a:r>
              <a:rPr lang="en-US" sz="2800" dirty="0" smtClean="0"/>
              <a:t>Some will eventually repent and obey (Acts 6:7)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5715000"/>
            <a:ext cx="813556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What will be your answer today?</a:t>
            </a:r>
            <a:endParaRPr lang="en-US" sz="40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D253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2) Man’s Slow Heart (2:12, 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57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356350"/>
            <a:ext cx="2133600" cy="365125"/>
          </a:xfrm>
        </p:spPr>
        <p:txBody>
          <a:bodyPr/>
          <a:lstStyle/>
          <a:p>
            <a:fld id="{5E34AC2C-CA5E-4BFA-B713-E1D4A8D49D92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12065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SPIRIT’S ENDORSEMENT OF WATER BAPTISM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1495425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chemeClr val="bg1"/>
                </a:solidFill>
              </a:rPr>
              <a:t>"Go therefore and make disciples of all the nations,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i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chemeClr val="bg1"/>
                </a:solidFill>
              </a:rPr>
              <a:t>in the name of the </a:t>
            </a:r>
            <a:r>
              <a:rPr lang="en-US" altLang="en-US" sz="2400" b="1" i="1" u="sng" dirty="0" smtClean="0">
                <a:solidFill>
                  <a:schemeClr val="bg1"/>
                </a:solidFill>
              </a:rPr>
              <a:t>Father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 and of the </a:t>
            </a:r>
            <a:r>
              <a:rPr lang="en-US" altLang="en-US" sz="2400" b="1" i="1" u="sng" dirty="0" smtClean="0">
                <a:solidFill>
                  <a:schemeClr val="bg1"/>
                </a:solidFill>
              </a:rPr>
              <a:t>Son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 and of the </a:t>
            </a:r>
            <a:r>
              <a:rPr lang="en-US" altLang="en-US" sz="2400" b="1" i="1" u="sng" dirty="0" smtClean="0">
                <a:solidFill>
                  <a:srgbClr val="FF0000"/>
                </a:solidFill>
              </a:rPr>
              <a:t>Holy Spirit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6200" y="1066800"/>
            <a:ext cx="293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bg1"/>
                </a:solidFill>
                <a:latin typeface="Trebuchet MS" pitchFamily="34" charset="0"/>
              </a:rPr>
              <a:t>MATTHEW 28:19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817813" y="3046413"/>
            <a:ext cx="1587" cy="763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951413" y="3046413"/>
            <a:ext cx="1587" cy="763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7239000" y="3046413"/>
            <a:ext cx="1587" cy="763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752600" y="43148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bg1"/>
                </a:solidFill>
              </a:rPr>
              <a:t>JOHN 15:26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886200" y="431482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bg1"/>
                </a:solidFill>
              </a:rPr>
              <a:t>JOHN 16:13-15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172200" y="4314825"/>
            <a:ext cx="2286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JN. 3:5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COR. 12:13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COR. 6:11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09800" y="3868738"/>
            <a:ext cx="1182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000000"/>
                </a:solidFill>
              </a:rPr>
              <a:t>legislates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440238" y="3857625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000000"/>
                </a:solidFill>
              </a:rPr>
              <a:t>executes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854825" y="3857625"/>
            <a:ext cx="943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000000"/>
                </a:solidFill>
              </a:rPr>
              <a:t>reveals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676400" y="4940300"/>
            <a:ext cx="205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chemeClr val="bg1"/>
                </a:solidFill>
                <a:latin typeface="Arial Black" pitchFamily="34" charset="0"/>
              </a:rPr>
              <a:t>PROCEEDS FROM FATHER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978275" y="4772025"/>
            <a:ext cx="205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chemeClr val="bg1"/>
                </a:solidFill>
                <a:latin typeface="Arial Black" pitchFamily="34" charset="0"/>
              </a:rPr>
              <a:t>SPEAKS FROM &amp; GLORIFIES CHRIST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533400" y="2025650"/>
            <a:ext cx="8229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0000"/>
                </a:solidFill>
                <a:latin typeface="Arial Black"/>
              </a:rPr>
              <a:t>BAPTIZING THEM</a:t>
            </a:r>
          </a:p>
        </p:txBody>
      </p:sp>
    </p:spTree>
    <p:extLst>
      <p:ext uri="{BB962C8B-B14F-4D97-AF65-F5344CB8AC3E}">
        <p14:creationId xmlns:p14="http://schemas.microsoft.com/office/powerpoint/2010/main" val="532342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/>
      <p:bldP spid="41994" grpId="0"/>
      <p:bldP spid="41998" grpId="0"/>
      <p:bldP spid="419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ACTS 2</a:t>
            </a:r>
            <a:endParaRPr lang="en-US" sz="5400" dirty="0">
              <a:ln>
                <a:solidFill>
                  <a:sysClr val="windowText" lastClr="000000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Pivotal Chapter</a:t>
            </a:r>
          </a:p>
          <a:p>
            <a:pPr lvl="1"/>
            <a:r>
              <a:rPr lang="en-US" sz="2800" dirty="0" smtClean="0"/>
              <a:t>From expecting the kingdom (Matt. 6:10; cf. Mk. 9:1; 14:24, 25; Lk. 22:29, 30; 23:42, 51)</a:t>
            </a:r>
          </a:p>
          <a:p>
            <a:pPr lvl="1"/>
            <a:r>
              <a:rPr lang="en-US" sz="2800" dirty="0" smtClean="0"/>
              <a:t>To seeing and entering the kingdom (Jn. 3:3, 5; Acts 8:12; 1 Cor. 6:9-11; Acts 28:31; Rom. 14:17; Col. 1:13; 4:11; 2 Thess. 1:5; Rev. 1:9; 12:10)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0" y="2057400"/>
            <a:ext cx="2202180" cy="689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00" y="2487047"/>
            <a:ext cx="1914600" cy="713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8" y="3452551"/>
            <a:ext cx="2037262" cy="717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84" y="3048000"/>
            <a:ext cx="1970116" cy="6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8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D253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ACTS 2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Pivotal Chapter</a:t>
            </a:r>
            <a:endParaRPr lang="en-US" sz="3200" b="1" dirty="0" smtClean="0"/>
          </a:p>
          <a:p>
            <a:r>
              <a:rPr lang="en-US" sz="3200" b="1" dirty="0" smtClean="0"/>
              <a:t>Fulfillment of prophecy (Joel 2:28-32; Dan. 7:13, 14; 2:44)</a:t>
            </a:r>
          </a:p>
          <a:p>
            <a:r>
              <a:rPr lang="en-US" sz="3200" b="1" dirty="0" smtClean="0"/>
              <a:t>Beginning of the church of Christ (Acts 2:47; 1 Cor. 12:13)</a:t>
            </a:r>
          </a:p>
          <a:p>
            <a:r>
              <a:rPr lang="en-US" sz="3200" b="1" dirty="0" smtClean="0"/>
              <a:t>Terms of entrance given (Acts 2:21, 38)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53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1) God Keeps His Promises (2:1-11)</a:t>
            </a:r>
            <a:endParaRPr lang="en-US" dirty="0"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Promised (Lk. 24:46-49)</a:t>
            </a:r>
          </a:p>
          <a:p>
            <a:pPr marL="457200" lvl="1" indent="0">
              <a:buNone/>
            </a:pPr>
            <a:r>
              <a:rPr lang="en-US" sz="2400" dirty="0" smtClean="0"/>
              <a:t>46  Then He said to them, "Thus it is written, and thus it was necessary for the Christ to suffer and to rise from the dead the third day,</a:t>
            </a:r>
          </a:p>
          <a:p>
            <a:pPr marL="457200" lvl="1" indent="0">
              <a:buNone/>
            </a:pPr>
            <a:r>
              <a:rPr lang="en-US" sz="2400" dirty="0" smtClean="0"/>
              <a:t>47  "and that repentance and remission of sins should be preached in His name to all nations, beginning at Jerusalem.</a:t>
            </a:r>
          </a:p>
          <a:p>
            <a:pPr marL="457200" lvl="1" indent="0">
              <a:buNone/>
            </a:pPr>
            <a:r>
              <a:rPr lang="en-US" sz="2400" dirty="0" smtClean="0"/>
              <a:t>48  "And you are witnesses of these things.</a:t>
            </a:r>
          </a:p>
          <a:p>
            <a:pPr marL="457200" lvl="1" indent="0">
              <a:buNone/>
            </a:pPr>
            <a:r>
              <a:rPr lang="en-US" sz="2400" dirty="0" smtClean="0"/>
              <a:t>49  "Behold, I send the Promise of My Father upon you; but </a:t>
            </a:r>
            <a:r>
              <a:rPr lang="en-US" sz="2400" b="1" u="sng" dirty="0" smtClean="0"/>
              <a:t>tarry</a:t>
            </a:r>
            <a:r>
              <a:rPr lang="en-US" sz="2400" dirty="0" smtClean="0"/>
              <a:t> in the city of Jerusalem </a:t>
            </a:r>
            <a:r>
              <a:rPr lang="en-US" sz="2400" b="1" u="sng" dirty="0" smtClean="0"/>
              <a:t>until</a:t>
            </a:r>
            <a:r>
              <a:rPr lang="en-US" sz="2400" dirty="0" smtClean="0"/>
              <a:t> you are endued with power from on high."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70428" y="5181600"/>
              <a:ext cx="5687771" cy="51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0307" y="5061720"/>
                <a:ext cx="5808014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910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Promised (Jn. 16:18)</a:t>
            </a:r>
            <a:endParaRPr lang="en-US" sz="3600" dirty="0"/>
          </a:p>
          <a:p>
            <a:pPr marL="400050" lvl="1" indent="0">
              <a:buNone/>
            </a:pPr>
            <a:r>
              <a:rPr lang="en-US" sz="3200" dirty="0" smtClean="0"/>
              <a:t>“However, </a:t>
            </a:r>
            <a:r>
              <a:rPr lang="en-US" sz="32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when</a:t>
            </a:r>
            <a:r>
              <a:rPr lang="en-US" sz="32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dirty="0" smtClean="0"/>
              <a:t>He, the Spirit of truth, has come, He will guide you into all truth; for He will not speak on His own authority, but whatever He hears He will speak; and He will tell you things to come” (cf. Acts 1:4, 5)</a:t>
            </a:r>
          </a:p>
          <a:p>
            <a:pPr marL="457200" lvl="1" indent="0">
              <a:buNone/>
            </a:pP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24399" y="2514600"/>
              <a:ext cx="3810001" cy="45719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283" y="2394723"/>
                <a:ext cx="3930233" cy="28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990600" y="3048000"/>
              <a:ext cx="914400" cy="4571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504" y="2927763"/>
                <a:ext cx="1034593" cy="285834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1) God Keeps His Promises (2:1-11)</a:t>
            </a:r>
            <a:endParaRPr lang="en-US" dirty="0"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12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Bell Gothic Std Black" pitchFamily="34" charset="0"/>
                <a:ea typeface="Adobe Gothic Std B" pitchFamily="34" charset="-128"/>
              </a:rPr>
              <a:t>The Baptism of The Holy Spirit?</a:t>
            </a:r>
            <a:endParaRPr lang="en-US" dirty="0">
              <a:ln>
                <a:solidFill>
                  <a:sysClr val="windowText" lastClr="000000"/>
                </a:solidFill>
              </a:ln>
              <a:latin typeface="Bell Gothic Std Black" pitchFamily="34" charset="0"/>
              <a:ea typeface="Adobe Gothic Std B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2:1-4</a:t>
            </a:r>
            <a:endParaRPr lang="en-US" dirty="0"/>
          </a:p>
        </p:txBody>
      </p:sp>
      <p:pic>
        <p:nvPicPr>
          <p:cNvPr id="3074" name="Picture 2" descr="C:\Users\Steven\AppData\Local\Microsoft\Windows\Temporary Internet Files\Content.IE5\HD8FVGEX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4" y="566737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Baptism of the Holy Spirit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ll Gothic Std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  <a:t>Not </a:t>
            </a:r>
            <a:r>
              <a:rPr lang="en-US" sz="3200" dirty="0">
                <a:solidFill>
                  <a:schemeClr val="tx2"/>
                </a:solidFill>
                <a:latin typeface="Bell Gothic Std Black" pitchFamily="34" charset="0"/>
              </a:rPr>
              <a:t>necessarily equivalent to “being filled with the Spirit”</a:t>
            </a:r>
          </a:p>
          <a:p>
            <a:pPr lvl="1"/>
            <a:r>
              <a:rPr lang="en-US" sz="2800" dirty="0"/>
              <a:t>John was “filled with the Spirit” and spoke of Holy Spirit baptism as something yet to happen (Lk. 1:13-15; 3:16)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  <a:t>Administer by no man on earth</a:t>
            </a:r>
          </a:p>
          <a:p>
            <a:pPr lvl="1"/>
            <a:r>
              <a:rPr lang="en-US" sz="2800" dirty="0" smtClean="0"/>
              <a:t>John could not (Lk. 3:15, 16)</a:t>
            </a:r>
          </a:p>
          <a:p>
            <a:pPr lvl="1"/>
            <a:r>
              <a:rPr lang="en-US" sz="2800" dirty="0" smtClean="0"/>
              <a:t>Apostles and preachers could not (Acts 8:14-16; 10:34-46; 11:15, 16)</a:t>
            </a:r>
          </a:p>
          <a:p>
            <a:pPr lvl="1"/>
            <a:r>
              <a:rPr lang="en-US" sz="2800" dirty="0"/>
              <a:t>Jesus alone </a:t>
            </a:r>
            <a:r>
              <a:rPr lang="en-US" sz="2800" dirty="0" smtClean="0"/>
              <a:t>could (Jn</a:t>
            </a:r>
            <a:r>
              <a:rPr lang="en-US" sz="2800" dirty="0"/>
              <a:t>. 1:33, </a:t>
            </a:r>
            <a:r>
              <a:rPr lang="en-US" sz="2800" dirty="0" smtClean="0"/>
              <a:t>34; Acts 2:33)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493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  <a:t>Did not exclude the need to be baptized in water to be saved (Acts 10:47, 48)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  <a:t>Did not happen in water baptism (ibid.)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  <a:t>Happened infrequently – only twice </a:t>
            </a:r>
            <a:b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  <a:t>(Acts 2; 10)</a:t>
            </a:r>
          </a:p>
          <a:p>
            <a:pPr lvl="1"/>
            <a:r>
              <a:rPr lang="en-US" altLang="en-US" sz="2800" dirty="0"/>
              <a:t>ACTS 11:15  “And as I began to speak, the Holy Spirit fell upon </a:t>
            </a:r>
            <a:r>
              <a:rPr lang="en-US" altLang="en-US" sz="2800" dirty="0" smtClean="0"/>
              <a:t>them, </a:t>
            </a:r>
            <a:r>
              <a:rPr lang="en-US" altLang="en-US" sz="2800" dirty="0"/>
              <a:t>as upon us at the beginning</a:t>
            </a:r>
            <a:r>
              <a:rPr lang="en-US" altLang="en-US" sz="2800" dirty="0" smtClean="0"/>
              <a:t>.”</a:t>
            </a:r>
            <a:endParaRPr lang="en-US" alt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319550" y="4843550"/>
            <a:ext cx="838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2892" y="4849542"/>
            <a:ext cx="4191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9825" y="5257800"/>
            <a:ext cx="1600200" cy="381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5334000"/>
            <a:ext cx="1539753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Gentiles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5867400"/>
            <a:ext cx="1587267" cy="46166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Apostles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87574" y="5638800"/>
            <a:ext cx="1350826" cy="1066800"/>
            <a:chOff x="1087574" y="5638800"/>
            <a:chExt cx="1350826" cy="1066800"/>
          </a:xfrm>
        </p:grpSpPr>
        <p:sp>
          <p:nvSpPr>
            <p:cNvPr id="9" name="TextBox 8"/>
            <p:cNvSpPr txBox="1"/>
            <p:nvPr/>
          </p:nvSpPr>
          <p:spPr>
            <a:xfrm>
              <a:off x="1087574" y="6243935"/>
              <a:ext cx="1350826" cy="46166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WHEN?</a:t>
              </a:r>
              <a:endParaRPr lang="en-US" sz="2400" b="1" dirty="0"/>
            </a:p>
          </p:txBody>
        </p:sp>
        <p:cxnSp>
          <p:nvCxnSpPr>
            <p:cNvPr id="11" name="Straight Arrow Connector 10"/>
            <p:cNvCxnSpPr>
              <a:stCxn id="9" idx="0"/>
              <a:endCxn id="6" idx="2"/>
            </p:cNvCxnSpPr>
            <p:nvPr/>
          </p:nvCxnSpPr>
          <p:spPr>
            <a:xfrm flipV="1">
              <a:off x="1762987" y="5638800"/>
              <a:ext cx="6938" cy="60513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85720" y="6248400"/>
            <a:ext cx="1914880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24:47</a:t>
            </a:r>
            <a:endParaRPr lang="en-US" sz="2400" b="1" dirty="0"/>
          </a:p>
        </p:txBody>
      </p:sp>
      <p:cxnSp>
        <p:nvCxnSpPr>
          <p:cNvPr id="13" name="Straight Arrow Connector 12"/>
          <p:cNvCxnSpPr>
            <a:stCxn id="6" idx="3"/>
            <a:endCxn id="12" idx="0"/>
          </p:cNvCxnSpPr>
          <p:nvPr/>
        </p:nvCxnSpPr>
        <p:spPr>
          <a:xfrm>
            <a:off x="2570025" y="5448300"/>
            <a:ext cx="1273135" cy="8001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Baptism of the Holy Spirit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90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  <a:t>Was not something obeyed (Acts 1:4, 5)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Bell Gothic Std Black" pitchFamily="34" charset="0"/>
              </a:rPr>
              <a:t>Was not in effect when Paul wrote the letter to the Ephesians</a:t>
            </a:r>
          </a:p>
          <a:p>
            <a:pPr lvl="1"/>
            <a:r>
              <a:rPr lang="en-US" sz="2800" dirty="0"/>
              <a:t>“There is one body and one Spirit, just as you were called in one hope of your </a:t>
            </a:r>
            <a:r>
              <a:rPr lang="en-US" sz="2800" dirty="0" smtClean="0"/>
              <a:t>calling; </a:t>
            </a:r>
            <a:r>
              <a:rPr lang="en-US" sz="2800" dirty="0"/>
              <a:t>one Lord, one faith, </a:t>
            </a:r>
            <a:r>
              <a:rPr lang="en-US" sz="2800" dirty="0">
                <a:solidFill>
                  <a:srgbClr val="C00000"/>
                </a:solidFill>
              </a:rPr>
              <a:t>one </a:t>
            </a:r>
            <a:r>
              <a:rPr lang="en-US" sz="2800" dirty="0" smtClean="0">
                <a:solidFill>
                  <a:srgbClr val="C00000"/>
                </a:solidFill>
              </a:rPr>
              <a:t>baptism</a:t>
            </a:r>
            <a:r>
              <a:rPr lang="en-US" sz="2800" dirty="0" smtClean="0"/>
              <a:t>” (Eph. 4:4, 5)</a:t>
            </a:r>
          </a:p>
          <a:p>
            <a:pPr lvl="1"/>
            <a:r>
              <a:rPr lang="en-US" sz="2800" dirty="0" smtClean="0"/>
              <a:t>The Ephesians were never baptized with the Holy Spirit but only with water (Acts 19:5, Eph. 5:26; 2:6; cf. Col. 2:12)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ll Gothic Std Black" pitchFamily="34" charset="0"/>
              </a:rPr>
              <a:t>Baptism of the Holy Spirit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81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atalic_Purpl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9455</TotalTime>
  <Words>922</Words>
  <Application>Microsoft Office PowerPoint</Application>
  <PresentationFormat>On-screen Show (4:3)</PresentationFormat>
  <Paragraphs>106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Times New Roman</vt:lpstr>
      <vt:lpstr>Berlin Sans FB Demi</vt:lpstr>
      <vt:lpstr>Courier New</vt:lpstr>
      <vt:lpstr>Trebuchet MS</vt:lpstr>
      <vt:lpstr>Calibri</vt:lpstr>
      <vt:lpstr>Bell Gothic Std Black</vt:lpstr>
      <vt:lpstr>Wingdings</vt:lpstr>
      <vt:lpstr>Arial Black</vt:lpstr>
      <vt:lpstr>Freestyle Script</vt:lpstr>
      <vt:lpstr>Adobe Gothic Std B</vt:lpstr>
      <vt:lpstr>matalic_Purple</vt:lpstr>
      <vt:lpstr>White with Courier font for code slides</vt:lpstr>
      <vt:lpstr>Clarity</vt:lpstr>
      <vt:lpstr>bluegrey</vt:lpstr>
      <vt:lpstr>Expository  Excerpts From Acts 2</vt:lpstr>
      <vt:lpstr>ACTS 2</vt:lpstr>
      <vt:lpstr>ACTS 2</vt:lpstr>
      <vt:lpstr>1) God Keeps His Promises (2:1-11)</vt:lpstr>
      <vt:lpstr>1) God Keeps His Promises (2:1-11)</vt:lpstr>
      <vt:lpstr>The Baptism of The Holy Spirit?</vt:lpstr>
      <vt:lpstr>Baptism of the Holy Spirit</vt:lpstr>
      <vt:lpstr>Baptism of the Holy Spirit</vt:lpstr>
      <vt:lpstr>Baptism of the Holy Spirit</vt:lpstr>
      <vt:lpstr>Speaking In Tongues?</vt:lpstr>
      <vt:lpstr>Speaking in Tongues</vt:lpstr>
      <vt:lpstr>Speaking in Tongues</vt:lpstr>
      <vt:lpstr>God keeps his promises!</vt:lpstr>
      <vt:lpstr>When God Promises:</vt:lpstr>
      <vt:lpstr>2) Man’s Slow Heart (2:12, 13)</vt:lpstr>
      <vt:lpstr>2) Man’s Slow Heart (2:12, 13)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Expository Excerpts From Acts 2</dc:title>
  <dc:creator>Steven J. Wallace</dc:creator>
  <cp:lastModifiedBy>Steven J. Wallace</cp:lastModifiedBy>
  <cp:revision>56</cp:revision>
  <dcterms:created xsi:type="dcterms:W3CDTF">2013-03-08T15:01:46Z</dcterms:created>
  <dcterms:modified xsi:type="dcterms:W3CDTF">2014-02-14T23:41:14Z</dcterms:modified>
</cp:coreProperties>
</file>